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6" r:id="rId2"/>
  </p:sldIdLst>
  <p:sldSz cx="6858000" cy="9144000" type="screen4x3"/>
  <p:notesSz cx="6858000" cy="9080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1422"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4025"/>
          </a:xfrm>
          <a:prstGeom prst="rect">
            <a:avLst/>
          </a:prstGeom>
        </p:spPr>
        <p:txBody>
          <a:bodyPr vert="horz" lIns="91050" tIns="45526" rIns="91050" bIns="45526" rtlCol="0"/>
          <a:lstStyle>
            <a:lvl1pPr algn="l">
              <a:defRPr sz="1200"/>
            </a:lvl1pPr>
          </a:lstStyle>
          <a:p>
            <a:endParaRPr lang="en-GB"/>
          </a:p>
        </p:txBody>
      </p:sp>
      <p:sp>
        <p:nvSpPr>
          <p:cNvPr id="3" name="Date Placeholder 2"/>
          <p:cNvSpPr>
            <a:spLocks noGrp="1"/>
          </p:cNvSpPr>
          <p:nvPr>
            <p:ph type="dt" sz="quarter" idx="1"/>
          </p:nvPr>
        </p:nvSpPr>
        <p:spPr>
          <a:xfrm>
            <a:off x="3884613" y="1"/>
            <a:ext cx="2971800" cy="454025"/>
          </a:xfrm>
          <a:prstGeom prst="rect">
            <a:avLst/>
          </a:prstGeom>
        </p:spPr>
        <p:txBody>
          <a:bodyPr vert="horz" lIns="91050" tIns="45526" rIns="91050" bIns="45526" rtlCol="0"/>
          <a:lstStyle>
            <a:lvl1pPr algn="r">
              <a:defRPr sz="1200"/>
            </a:lvl1pPr>
          </a:lstStyle>
          <a:p>
            <a:fld id="{7011A532-8854-43E7-B084-875A11A0CB61}" type="datetimeFigureOut">
              <a:rPr lang="en-US" smtClean="0"/>
              <a:pPr/>
              <a:t>8/13/2010</a:t>
            </a:fld>
            <a:endParaRPr lang="en-GB"/>
          </a:p>
        </p:txBody>
      </p:sp>
      <p:sp>
        <p:nvSpPr>
          <p:cNvPr id="4" name="Footer Placeholder 3"/>
          <p:cNvSpPr>
            <a:spLocks noGrp="1"/>
          </p:cNvSpPr>
          <p:nvPr>
            <p:ph type="ftr" sz="quarter" idx="2"/>
          </p:nvPr>
        </p:nvSpPr>
        <p:spPr>
          <a:xfrm>
            <a:off x="0" y="8624899"/>
            <a:ext cx="2971800" cy="454025"/>
          </a:xfrm>
          <a:prstGeom prst="rect">
            <a:avLst/>
          </a:prstGeom>
        </p:spPr>
        <p:txBody>
          <a:bodyPr vert="horz" lIns="91050" tIns="45526" rIns="91050" bIns="45526"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24899"/>
            <a:ext cx="2971800" cy="454025"/>
          </a:xfrm>
          <a:prstGeom prst="rect">
            <a:avLst/>
          </a:prstGeom>
        </p:spPr>
        <p:txBody>
          <a:bodyPr vert="horz" lIns="91050" tIns="45526" rIns="91050" bIns="45526" rtlCol="0" anchor="b"/>
          <a:lstStyle>
            <a:lvl1pPr algn="r">
              <a:defRPr sz="1200"/>
            </a:lvl1pPr>
          </a:lstStyle>
          <a:p>
            <a:fld id="{87A4AAB8-EEBA-429E-9C53-C91E1570F3F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313947" y="578883"/>
            <a:ext cx="6230107" cy="414528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541782" y="2426941"/>
            <a:ext cx="5829300" cy="24384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541782" y="4913376"/>
            <a:ext cx="5829300" cy="12192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77190" y="6644640"/>
            <a:ext cx="6137910" cy="140208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77190" y="707136"/>
            <a:ext cx="6137910" cy="55839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711206"/>
            <a:ext cx="1485900" cy="70103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00050" y="711204"/>
            <a:ext cx="4457700" cy="70104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7190" y="6644640"/>
            <a:ext cx="6137910" cy="140208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377190" y="707136"/>
            <a:ext cx="6137910" cy="5583936"/>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313947" y="578883"/>
            <a:ext cx="6230107" cy="578843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51258" y="6571488"/>
            <a:ext cx="6137910" cy="902208"/>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51258" y="7499312"/>
            <a:ext cx="6137910" cy="560832"/>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85764"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566520"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7190" y="6644640"/>
            <a:ext cx="6137910" cy="140208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5418" y="772584"/>
            <a:ext cx="2948940" cy="1056216"/>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9127" y="772584"/>
            <a:ext cx="2948940" cy="1056216"/>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5418"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9127"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54088" y="711200"/>
            <a:ext cx="2228850" cy="12192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154135" y="1930403"/>
            <a:ext cx="2228850" cy="5608149"/>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571030" y="1240192"/>
            <a:ext cx="3469619" cy="6299203"/>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CEA8BA3-386E-429C-B8F1-254D7020DC1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4800600" y="578883"/>
            <a:ext cx="1743454" cy="57912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2900" y="6682741"/>
            <a:ext cx="6172200" cy="140208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4847034" y="711200"/>
            <a:ext cx="1680210" cy="5615307"/>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100C4E-B273-4F34-A8AD-DC54A9ACF7A3}" type="datetimeFigureOut">
              <a:rPr lang="en-US" smtClean="0"/>
              <a:pPr/>
              <a:t>8/13/2010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CEA8BA3-386E-429C-B8F1-254D7020DC12}" type="slidenum">
              <a:rPr lang="en-GB" smtClean="0"/>
              <a:pPr/>
              <a:t>‹#›</a:t>
            </a:fld>
            <a:endParaRPr lang="en-GB"/>
          </a:p>
        </p:txBody>
      </p:sp>
      <p:sp>
        <p:nvSpPr>
          <p:cNvPr id="3" name="Picture Placeholder 2"/>
          <p:cNvSpPr>
            <a:spLocks noGrp="1"/>
          </p:cNvSpPr>
          <p:nvPr>
            <p:ph type="pic" idx="1"/>
          </p:nvPr>
        </p:nvSpPr>
        <p:spPr>
          <a:xfrm>
            <a:off x="316110" y="581024"/>
            <a:ext cx="4443984" cy="57912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313947" y="578883"/>
            <a:ext cx="6230107" cy="73152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377190" y="6647453"/>
            <a:ext cx="6137910" cy="140208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377190" y="707136"/>
            <a:ext cx="6137910" cy="5583936"/>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2832246" y="8149168"/>
            <a:ext cx="17145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E100C4E-B273-4F34-A8AD-DC54A9ACF7A3}" type="datetimeFigureOut">
              <a:rPr lang="en-US" smtClean="0"/>
              <a:pPr/>
              <a:t>8/13/2010</a:t>
            </a:fld>
            <a:endParaRPr lang="en-GB"/>
          </a:p>
        </p:txBody>
      </p:sp>
      <p:sp>
        <p:nvSpPr>
          <p:cNvPr id="18" name="Footer Placeholder 17"/>
          <p:cNvSpPr>
            <a:spLocks noGrp="1"/>
          </p:cNvSpPr>
          <p:nvPr>
            <p:ph type="ftr" sz="quarter" idx="3"/>
          </p:nvPr>
        </p:nvSpPr>
        <p:spPr>
          <a:xfrm>
            <a:off x="4546746" y="8149168"/>
            <a:ext cx="1714500" cy="486833"/>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6261246" y="8149168"/>
            <a:ext cx="3429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EA8BA3-386E-429C-B8F1-254D7020DC1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352800" y="533400"/>
            <a:ext cx="2819401" cy="2514600"/>
          </a:xfrm>
          <a:prstGeom prst="rect">
            <a:avLst/>
          </a:prstGeom>
          <a:noFill/>
          <a:ln w="9525">
            <a:noFill/>
            <a:miter lim="800000"/>
            <a:headEnd/>
            <a:tailEnd/>
          </a:ln>
          <a:effectLst/>
        </p:spPr>
      </p:pic>
      <p:sp>
        <p:nvSpPr>
          <p:cNvPr id="6" name="TextBox 5"/>
          <p:cNvSpPr txBox="1"/>
          <p:nvPr/>
        </p:nvSpPr>
        <p:spPr>
          <a:xfrm>
            <a:off x="304800" y="609600"/>
            <a:ext cx="3124200" cy="1323439"/>
          </a:xfrm>
          <a:prstGeom prst="rect">
            <a:avLst/>
          </a:prstGeom>
          <a:noFill/>
        </p:spPr>
        <p:txBody>
          <a:bodyPr wrap="square" rtlCol="0">
            <a:spAutoFit/>
          </a:bodyPr>
          <a:lstStyle/>
          <a:p>
            <a:r>
              <a:rPr lang="en-US" sz="1600" dirty="0" smtClean="0"/>
              <a:t>14 -17 November 2010</a:t>
            </a:r>
          </a:p>
          <a:p>
            <a:r>
              <a:rPr lang="en-US" sz="1600" dirty="0" smtClean="0"/>
              <a:t>Wallenberg Centre, </a:t>
            </a:r>
          </a:p>
          <a:p>
            <a:r>
              <a:rPr lang="en-US" sz="1600" dirty="0" smtClean="0"/>
              <a:t>S TIAS, Stellenbosch</a:t>
            </a:r>
          </a:p>
          <a:p>
            <a:r>
              <a:rPr lang="en-US" sz="1600" dirty="0" smtClean="0"/>
              <a:t>www.rgc5.co.za</a:t>
            </a:r>
          </a:p>
          <a:p>
            <a:r>
              <a:rPr lang="en-US" sz="1600" dirty="0" smtClean="0"/>
              <a:t>reventer@netactive.co.za</a:t>
            </a:r>
            <a:endParaRPr lang="en-GB" sz="1600" dirty="0"/>
          </a:p>
        </p:txBody>
      </p:sp>
      <p:sp>
        <p:nvSpPr>
          <p:cNvPr id="1027" name="Rectangle 3"/>
          <p:cNvSpPr>
            <a:spLocks noChangeArrowheads="1"/>
          </p:cNvSpPr>
          <p:nvPr/>
        </p:nvSpPr>
        <p:spPr bwMode="auto">
          <a:xfrm>
            <a:off x="381000" y="2971800"/>
            <a:ext cx="6019800" cy="87408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Lucida Sans Unicode" pitchFamily="34" charset="0"/>
              </a:rPr>
              <a:t>Greetings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Lucida Sans Unicode" pitchFamily="34" charset="0"/>
              </a:rPr>
              <a:t>The Agricultural Research Council of South Africa invites you to attend the 5</a:t>
            </a:r>
            <a:r>
              <a:rPr kumimoji="0" lang="en-GB" sz="1400" b="1" i="0" u="none" strike="noStrike" cap="none" normalizeH="0" baseline="30000" dirty="0" smtClean="0">
                <a:ln>
                  <a:noFill/>
                </a:ln>
                <a:solidFill>
                  <a:schemeClr val="tx1"/>
                </a:solidFill>
                <a:effectLst/>
                <a:latin typeface="Calibri" pitchFamily="34" charset="0"/>
                <a:ea typeface="Times New Roman" pitchFamily="18" charset="0"/>
                <a:cs typeface="Lucida Sans Unicode" pitchFamily="34" charset="0"/>
              </a:rPr>
              <a:t>th</a:t>
            </a: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Lucida Sans Unicode" pitchFamily="34" charset="0"/>
              </a:rPr>
              <a:t> International </a:t>
            </a:r>
            <a:r>
              <a:rPr kumimoji="0" lang="en-GB" sz="1400" b="1" i="0" u="none" strike="noStrike" cap="none" normalizeH="0" baseline="0" dirty="0" err="1" smtClean="0">
                <a:ln>
                  <a:noFill/>
                </a:ln>
                <a:solidFill>
                  <a:schemeClr val="tx1"/>
                </a:solidFill>
                <a:effectLst/>
                <a:latin typeface="Calibri" pitchFamily="34" charset="0"/>
                <a:ea typeface="Times New Roman" pitchFamily="18" charset="0"/>
                <a:cs typeface="Lucida Sans Unicode" pitchFamily="34" charset="0"/>
              </a:rPr>
              <a:t>Rosaceae</a:t>
            </a: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Lucida Sans Unicode" pitchFamily="34" charset="0"/>
              </a:rPr>
              <a:t> Genomics Conference (RGC5), to be held at the Wallenberg Centre, STIAS, in Stellenbosch from 14 – 17 November 2010.</a:t>
            </a:r>
            <a:r>
              <a:rPr kumimoji="0" lang="en-GB" sz="1400" b="0" i="0" u="none" strike="noStrike" cap="none" normalizeH="0" baseline="0" dirty="0" smtClean="0">
                <a:ln>
                  <a:noFill/>
                </a:ln>
                <a:solidFill>
                  <a:schemeClr val="tx1"/>
                </a:solidFill>
                <a:effectLst/>
                <a:latin typeface="Calibri" pitchFamily="34" charset="0"/>
              </a:rPr>
              <a:t> </a:t>
            </a:r>
          </a:p>
          <a:p>
            <a:pPr algn="just"/>
            <a:endParaRPr lang="en-GB" sz="1400" b="1" dirty="0" smtClean="0">
              <a:latin typeface="Calibri" pitchFamily="34" charset="0"/>
            </a:endParaRPr>
          </a:p>
          <a:p>
            <a:pPr algn="just"/>
            <a:r>
              <a:rPr lang="en-GB" sz="1400" b="1" dirty="0" smtClean="0">
                <a:latin typeface="Calibri" pitchFamily="34" charset="0"/>
              </a:rPr>
              <a:t>The </a:t>
            </a:r>
            <a:r>
              <a:rPr lang="en-GB" sz="1400" b="1" dirty="0">
                <a:latin typeface="Calibri" pitchFamily="34" charset="0"/>
              </a:rPr>
              <a:t>release during 2010 of the sequences of the apple, peach and strawberry genomes will mark the transition of </a:t>
            </a:r>
            <a:r>
              <a:rPr lang="en-GB" sz="1400" b="1" dirty="0" err="1">
                <a:latin typeface="Calibri" pitchFamily="34" charset="0"/>
              </a:rPr>
              <a:t>Rosaceae</a:t>
            </a:r>
            <a:r>
              <a:rPr lang="en-GB" sz="1400" b="1" dirty="0">
                <a:latin typeface="Calibri" pitchFamily="34" charset="0"/>
              </a:rPr>
              <a:t> genomics, genetics and breeding into a new era of science and technology.  As a result many problems become tractable to new forms of analysis. RGC5 occurs at the time when these genome sequences will have entered the public domain, and this creates the opportunity for a most exciting and informative conference. At the same time, the conference is themed, “The Big Five”, and it is hoped that the work on pear and rose will also play an important role in the conference.</a:t>
            </a:r>
            <a:endParaRPr lang="en-GB" sz="1400" dirty="0">
              <a:latin typeface="Calibri" pitchFamily="34" charset="0"/>
            </a:endParaRPr>
          </a:p>
          <a:p>
            <a:pPr algn="just"/>
            <a:r>
              <a:rPr lang="en-GB" sz="1400" b="1" dirty="0">
                <a:latin typeface="Calibri" pitchFamily="34" charset="0"/>
              </a:rPr>
              <a:t>Of course for those visiting South Africa for the first time, there is a wide range of attractions to experience, and for those returning there will be many familiar people and places, and we hope new ones as well.</a:t>
            </a:r>
            <a:endParaRPr lang="en-GB" sz="1400" dirty="0">
              <a:latin typeface="Calibri" pitchFamily="34" charset="0"/>
            </a:endParaRPr>
          </a:p>
          <a:p>
            <a:pPr algn="just"/>
            <a:r>
              <a:rPr lang="en-GB" sz="1400" b="1" dirty="0">
                <a:latin typeface="Calibri" pitchFamily="34" charset="0"/>
              </a:rPr>
              <a:t>We are looking forward to your participation</a:t>
            </a:r>
            <a:endParaRPr kumimoji="0" lang="en-GB" sz="14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a:p>
            <a:pPr lvl="0" eaLnBrk="0" fontAlgn="base" hangingPunct="0">
              <a:spcBef>
                <a:spcPct val="0"/>
              </a:spcBef>
              <a:spcAft>
                <a:spcPct val="0"/>
              </a:spcAft>
            </a:pPr>
            <a:r>
              <a:rPr lang="en-GB" sz="2800" b="1" dirty="0">
                <a:latin typeface="Freestyle Script" pitchFamily="66" charset="0"/>
              </a:rPr>
              <a:t>Jasper Rees</a:t>
            </a:r>
            <a:r>
              <a:rPr lang="en-GB" sz="1400" b="1" dirty="0">
                <a:latin typeface="Calibri" pitchFamily="34" charset="0"/>
              </a:rPr>
              <a:t/>
            </a:r>
            <a:br>
              <a:rPr lang="en-GB" sz="1400" b="1" dirty="0">
                <a:latin typeface="Calibri" pitchFamily="34" charset="0"/>
              </a:rPr>
            </a:br>
            <a:r>
              <a:rPr lang="en-GB" sz="1400" b="1" dirty="0">
                <a:latin typeface="Calibri" pitchFamily="34" charset="0"/>
              </a:rPr>
              <a:t>Head: Biotechnology Platform</a:t>
            </a:r>
            <a:br>
              <a:rPr lang="en-GB" sz="1400" b="1" dirty="0">
                <a:latin typeface="Calibri" pitchFamily="34" charset="0"/>
              </a:rPr>
            </a:br>
            <a:r>
              <a:rPr lang="en-GB" sz="1400" b="1" dirty="0">
                <a:latin typeface="Calibri" pitchFamily="34" charset="0"/>
              </a:rPr>
              <a:t>Agricultural Research Council </a:t>
            </a:r>
            <a:endParaRPr lang="en-GB" sz="1400" b="1" dirty="0" smtClean="0">
              <a:latin typeface="Calibri" pitchFamily="34" charset="0"/>
            </a:endParaRPr>
          </a:p>
          <a:p>
            <a:pPr lvl="0" eaLnBrk="0" fontAlgn="base" hangingPunct="0">
              <a:spcBef>
                <a:spcPct val="0"/>
              </a:spcBef>
              <a:spcAft>
                <a:spcPct val="0"/>
              </a:spcAft>
            </a:pPr>
            <a:r>
              <a:rPr lang="en-GB" sz="1400" b="1" dirty="0" smtClean="0">
                <a:latin typeface="Calibri" pitchFamily="34" charset="0"/>
              </a:rPr>
              <a:t>South Africa</a:t>
            </a:r>
          </a:p>
          <a:p>
            <a:pPr eaLnBrk="0" fontAlgn="base" hangingPunct="0">
              <a:spcBef>
                <a:spcPct val="0"/>
              </a:spcBef>
              <a:spcAft>
                <a:spcPct val="0"/>
              </a:spcAft>
            </a:pPr>
            <a:endParaRPr lang="en-GB" sz="800" b="1" dirty="0" smtClean="0"/>
          </a:p>
          <a:p>
            <a:pPr lvl="0" eaLnBrk="0" fontAlgn="base" hangingPunct="0">
              <a:spcBef>
                <a:spcPct val="0"/>
              </a:spcBef>
              <a:spcAft>
                <a:spcPct val="0"/>
              </a:spcAft>
            </a:pPr>
            <a:endParaRPr lang="en-US" sz="1200" b="1" dirty="0"/>
          </a:p>
          <a:p>
            <a:pPr eaLnBrk="0" fontAlgn="base" hangingPunct="0">
              <a:spcBef>
                <a:spcPct val="0"/>
              </a:spcBef>
              <a:spcAft>
                <a:spcPct val="0"/>
              </a:spcAft>
            </a:pPr>
            <a:endParaRPr lang="en-GB" sz="1000" b="1" dirty="0" smtClean="0"/>
          </a:p>
          <a:p>
            <a:pPr lvl="0" eaLnBrk="0" fontAlgn="base" hangingPunct="0">
              <a:spcBef>
                <a:spcPct val="0"/>
              </a:spcBef>
              <a:spcAft>
                <a:spcPct val="0"/>
              </a:spcAft>
            </a:pPr>
            <a:endParaRPr lang="en-US" sz="1200" b="1" dirty="0"/>
          </a:p>
          <a:p>
            <a:pPr lvl="0" eaLnBrk="0" fontAlgn="base" hangingPunct="0">
              <a:spcBef>
                <a:spcPct val="0"/>
              </a:spcBef>
              <a:spcAft>
                <a:spcPct val="0"/>
              </a:spcAft>
            </a:pPr>
            <a:endParaRPr lang="en-US" sz="1200" b="1" dirty="0" smtClean="0"/>
          </a:p>
          <a:p>
            <a:pPr lvl="0"/>
            <a:r>
              <a:rPr lang="en-GB" sz="1200" dirty="0"/>
              <a:t> </a:t>
            </a:r>
          </a:p>
          <a:p>
            <a:pPr lvl="0" eaLnBrk="0" fontAlgn="base" hangingPunct="0">
              <a:spcBef>
                <a:spcPct val="0"/>
              </a:spcBef>
              <a:spcAft>
                <a:spcPct val="0"/>
              </a:spcAft>
            </a:pPr>
            <a:endParaRPr lang="en-GB" sz="1200" b="1" dirty="0" smtClean="0"/>
          </a:p>
          <a:p>
            <a:pPr lvl="0" eaLnBrk="0" fontAlgn="base" hangingPunct="0">
              <a:spcBef>
                <a:spcPct val="0"/>
              </a:spcBef>
              <a:spcAft>
                <a:spcPct val="0"/>
              </a:spcAf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9" name="TextBox 8"/>
          <p:cNvSpPr txBox="1"/>
          <p:nvPr/>
        </p:nvSpPr>
        <p:spPr>
          <a:xfrm>
            <a:off x="4419600" y="6553200"/>
            <a:ext cx="2438400" cy="2031325"/>
          </a:xfrm>
          <a:prstGeom prst="rect">
            <a:avLst/>
          </a:prstGeom>
          <a:noFill/>
        </p:spPr>
        <p:txBody>
          <a:bodyPr wrap="square" rtlCol="0">
            <a:spAutoFit/>
          </a:bodyPr>
          <a:lstStyle/>
          <a:p>
            <a:pPr lvl="0"/>
            <a:r>
              <a:rPr lang="en-GB" sz="1400" b="1" dirty="0" smtClean="0"/>
              <a:t>Standard Registration:</a:t>
            </a:r>
            <a:r>
              <a:rPr lang="en-GB" sz="1400" dirty="0" smtClean="0"/>
              <a:t> </a:t>
            </a:r>
          </a:p>
          <a:p>
            <a:pPr lvl="0"/>
            <a:r>
              <a:rPr lang="en-GB" sz="1400" dirty="0" smtClean="0"/>
              <a:t>1 August - 22 October</a:t>
            </a:r>
          </a:p>
          <a:p>
            <a:pPr lvl="0"/>
            <a:r>
              <a:rPr lang="en-GB" sz="1400" b="1" dirty="0" smtClean="0"/>
              <a:t>Late Registration:</a:t>
            </a:r>
            <a:r>
              <a:rPr lang="en-GB" sz="1400" dirty="0" smtClean="0"/>
              <a:t> </a:t>
            </a:r>
          </a:p>
          <a:p>
            <a:pPr lvl="0"/>
            <a:r>
              <a:rPr lang="en-GB" sz="1400" dirty="0" smtClean="0"/>
              <a:t>&gt;23 October</a:t>
            </a:r>
          </a:p>
          <a:p>
            <a:pPr lvl="0"/>
            <a:r>
              <a:rPr lang="en-GB" sz="1400" dirty="0" smtClean="0"/>
              <a:t> </a:t>
            </a:r>
          </a:p>
          <a:p>
            <a:pPr lvl="0"/>
            <a:r>
              <a:rPr lang="en-GB" sz="1400" b="1" dirty="0" smtClean="0"/>
              <a:t>Abstract submission: </a:t>
            </a:r>
          </a:p>
          <a:p>
            <a:pPr lvl="0"/>
            <a:r>
              <a:rPr lang="en-GB" sz="1400" b="1" dirty="0" smtClean="0"/>
              <a:t>Oral</a:t>
            </a:r>
            <a:r>
              <a:rPr lang="en-GB" sz="1400" dirty="0" smtClean="0"/>
              <a:t> </a:t>
            </a:r>
            <a:r>
              <a:rPr lang="en-GB" sz="1400" dirty="0" smtClean="0"/>
              <a:t>:</a:t>
            </a:r>
            <a:r>
              <a:rPr lang="en-GB" sz="1400" dirty="0" smtClean="0">
                <a:solidFill>
                  <a:srgbClr val="FF0000"/>
                </a:solidFill>
              </a:rPr>
              <a:t>due urgently</a:t>
            </a:r>
            <a:endParaRPr lang="en-GB" sz="1400" dirty="0" smtClean="0">
              <a:solidFill>
                <a:srgbClr val="FF0000"/>
              </a:solidFill>
            </a:endParaRPr>
          </a:p>
          <a:p>
            <a:pPr lvl="0"/>
            <a:r>
              <a:rPr lang="en-GB" sz="1400" b="1" dirty="0" smtClean="0"/>
              <a:t>Poster </a:t>
            </a:r>
            <a:r>
              <a:rPr lang="en-GB" sz="1400" dirty="0" smtClean="0"/>
              <a:t>:30 September</a:t>
            </a:r>
            <a:endParaRPr lang="en-GB" sz="1400" dirty="0"/>
          </a:p>
        </p:txBody>
      </p:sp>
      <p:pic>
        <p:nvPicPr>
          <p:cNvPr id="1029" name="Picture 1" descr="C:\Documents and Settings\Retha Venter\My Documents\GENOMICS conference.2010\WEBSITE\ros_intl_logo.gif"/>
          <p:cNvPicPr>
            <a:picLocks noChangeAspect="1" noChangeArrowheads="1"/>
          </p:cNvPicPr>
          <p:nvPr/>
        </p:nvPicPr>
        <p:blipFill>
          <a:blip r:embed="rId3"/>
          <a:srcRect l="4095" t="4800" r="4095" b="4800"/>
          <a:stretch>
            <a:fillRect/>
          </a:stretch>
        </p:blipFill>
        <p:spPr bwMode="auto">
          <a:xfrm>
            <a:off x="2819400" y="7391400"/>
            <a:ext cx="1295399" cy="124306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42</TotalTime>
  <Words>103</Words>
  <Application>Microsoft Office PowerPoint</Application>
  <PresentationFormat>On-screen Show (4:3)</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Aspect</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Retha Venter</dc:creator>
  <cp:lastModifiedBy>Retha Venter</cp:lastModifiedBy>
  <cp:revision>14</cp:revision>
  <dcterms:created xsi:type="dcterms:W3CDTF">2010-08-13T06:47:55Z</dcterms:created>
  <dcterms:modified xsi:type="dcterms:W3CDTF">2010-08-13T08:00:03Z</dcterms:modified>
</cp:coreProperties>
</file>